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7" r:id="rId3"/>
    <p:sldMasterId id="2147483690" r:id="rId4"/>
  </p:sldMasterIdLst>
  <p:notesMasterIdLst>
    <p:notesMasterId r:id="rId23"/>
  </p:notesMasterIdLst>
  <p:sldIdLst>
    <p:sldId id="258" r:id="rId5"/>
    <p:sldId id="295" r:id="rId6"/>
    <p:sldId id="263" r:id="rId7"/>
    <p:sldId id="301" r:id="rId8"/>
    <p:sldId id="302" r:id="rId9"/>
    <p:sldId id="303" r:id="rId10"/>
    <p:sldId id="261" r:id="rId11"/>
    <p:sldId id="279" r:id="rId12"/>
    <p:sldId id="307" r:id="rId13"/>
    <p:sldId id="262" r:id="rId14"/>
    <p:sldId id="304" r:id="rId15"/>
    <p:sldId id="305" r:id="rId16"/>
    <p:sldId id="306" r:id="rId17"/>
    <p:sldId id="264" r:id="rId18"/>
    <p:sldId id="266" r:id="rId19"/>
    <p:sldId id="296" r:id="rId20"/>
    <p:sldId id="297" r:id="rId21"/>
    <p:sldId id="294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696" algn="l" defTabSz="91427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36" algn="l" defTabSz="91427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75" algn="l" defTabSz="91427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14" algn="l" defTabSz="91427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CD2"/>
    <a:srgbClr val="039FD0"/>
    <a:srgbClr val="7DD330"/>
    <a:srgbClr val="00CC00"/>
    <a:srgbClr val="1F7EE7"/>
    <a:srgbClr val="AE1517"/>
    <a:srgbClr val="CC0000"/>
    <a:srgbClr val="486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60" d="100"/>
          <a:sy n="60" d="100"/>
        </p:scale>
        <p:origin x="-3102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C5E24-D572-4EF0-A1B2-C6E02E7EC8BB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F794-24B9-4918-9038-9DBB14AE1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39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7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5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1" cy="1470025"/>
          </a:xfrm>
          <a:prstGeom prst="rect">
            <a:avLst/>
          </a:prstGeom>
        </p:spPr>
        <p:txBody>
          <a:bodyPr lIns="91428" tIns="45713" rIns="91428" bIns="4571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1"/>
          </a:xfrm>
          <a:prstGeom prst="rect">
            <a:avLst/>
          </a:prstGeom>
        </p:spPr>
        <p:txBody>
          <a:bodyPr lIns="91428" tIns="45713" rIns="91428" bIns="45713"/>
          <a:lstStyle>
            <a:lvl1pPr marL="0" indent="0" algn="ctr">
              <a:buNone/>
              <a:defRPr/>
            </a:lvl1pPr>
            <a:lvl2pPr marL="457140" indent="0" algn="ctr">
              <a:buNone/>
              <a:defRPr/>
            </a:lvl2pPr>
            <a:lvl3pPr marL="914278" indent="0" algn="ctr">
              <a:buNone/>
              <a:defRPr/>
            </a:lvl3pPr>
            <a:lvl4pPr marL="1371418" indent="0" algn="ctr">
              <a:buNone/>
              <a:defRPr/>
            </a:lvl4pPr>
            <a:lvl5pPr marL="1828557" indent="0" algn="ctr">
              <a:buNone/>
              <a:defRPr/>
            </a:lvl5pPr>
            <a:lvl6pPr marL="2285696" indent="0" algn="ctr">
              <a:buNone/>
              <a:defRPr/>
            </a:lvl6pPr>
            <a:lvl7pPr marL="2742836" indent="0" algn="ctr">
              <a:buNone/>
              <a:defRPr/>
            </a:lvl7pPr>
            <a:lvl8pPr marL="3199975" indent="0" algn="ctr">
              <a:buNone/>
              <a:defRPr/>
            </a:lvl8pPr>
            <a:lvl9pPr marL="3657114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428" tIns="45713" rIns="91428" bIns="4571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eaVert" lIns="91428" tIns="45713" rIns="91428" bIns="4571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8" tIns="45713" rIns="91428" bIns="4571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8" tIns="45713" rIns="91428" bIns="4571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2"/>
            <a:ext cx="7851648" cy="1828800"/>
          </a:xfrm>
          <a:ln>
            <a:noFill/>
          </a:ln>
        </p:spPr>
        <p:txBody>
          <a:bodyPr vert="horz" tIns="0" rIns="1828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7"/>
            <a:ext cx="7854696" cy="1752601"/>
          </a:xfrm>
        </p:spPr>
        <p:txBody>
          <a:bodyPr lIns="0" rIns="18283"/>
          <a:lstStyle>
            <a:lvl1pPr marL="0" marR="45707" indent="0" algn="r">
              <a:buNone/>
              <a:defRPr>
                <a:solidFill>
                  <a:schemeClr val="tx1"/>
                </a:solidFill>
              </a:defRPr>
            </a:lvl1pPr>
            <a:lvl2pPr marL="457079" indent="0" algn="ctr">
              <a:buNone/>
            </a:lvl2pPr>
            <a:lvl3pPr marL="914157" indent="0" algn="ctr">
              <a:buNone/>
            </a:lvl3pPr>
            <a:lvl4pPr marL="1371236" indent="0" algn="ctr">
              <a:buNone/>
            </a:lvl4pPr>
            <a:lvl5pPr marL="1828314" indent="0" algn="ctr">
              <a:buNone/>
            </a:lvl5pPr>
            <a:lvl6pPr marL="2285392" indent="0" algn="ctr">
              <a:buNone/>
            </a:lvl6pPr>
            <a:lvl7pPr marL="2742471" indent="0" algn="ctr">
              <a:buNone/>
            </a:lvl7pPr>
            <a:lvl8pPr marL="3199550" indent="0" algn="ctr">
              <a:buNone/>
            </a:lvl8pPr>
            <a:lvl9pPr marL="3656628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2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4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1" cy="13624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3" y="2704665"/>
            <a:ext cx="7772401" cy="1509713"/>
          </a:xfrm>
        </p:spPr>
        <p:txBody>
          <a:bodyPr lIns="45707" rIns="45707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2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920084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1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 tIns="45707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855250"/>
            <a:ext cx="4040188" cy="659352"/>
          </a:xfrm>
        </p:spPr>
        <p:txBody>
          <a:bodyPr lIns="45707" tIns="0" rIns="45707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07" tIns="0" rIns="45707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6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0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52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68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2" y="1676400"/>
            <a:ext cx="2743200" cy="4572000"/>
          </a:xfrm>
        </p:spPr>
        <p:txBody>
          <a:bodyPr lIns="18283" rIns="1828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2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428" tIns="45713" rIns="91428" bIns="4571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lIns="91428" tIns="45713" rIns="91428" bIns="4571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70"/>
            <a:ext cx="155447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07" tIns="45707" rIns="45707" bIns="45707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2828787"/>
            <a:ext cx="2209800" cy="2179320"/>
          </a:xfrm>
        </p:spPr>
        <p:txBody>
          <a:bodyPr lIns="63990" rIns="45707" bIns="45707" anchor="t"/>
          <a:lstStyle>
            <a:lvl1pPr marL="0" indent="0" algn="l">
              <a:spcBef>
                <a:spcPts val="250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1" y="6356351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599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7" rIns="91416" bIns="45707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6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7" rIns="91416" bIns="45707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97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6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4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2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1"/>
            <a:ext cx="7851648" cy="1828800"/>
          </a:xfrm>
          <a:ln>
            <a:noFill/>
          </a:ln>
        </p:spPr>
        <p:txBody>
          <a:bodyPr vert="horz" tIns="0" rIns="1828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1"/>
          </a:xfrm>
        </p:spPr>
        <p:txBody>
          <a:bodyPr lIns="0" rIns="18286"/>
          <a:lstStyle>
            <a:lvl1pPr marL="0" marR="45713" indent="0" algn="r">
              <a:buNone/>
              <a:defRPr>
                <a:solidFill>
                  <a:schemeClr val="tx1"/>
                </a:solidFill>
              </a:defRPr>
            </a:lvl1pPr>
            <a:lvl2pPr marL="457140" indent="0" algn="ctr">
              <a:buNone/>
            </a:lvl2pPr>
            <a:lvl3pPr marL="914278" indent="0" algn="ctr">
              <a:buNone/>
            </a:lvl3pPr>
            <a:lvl4pPr marL="1371418" indent="0" algn="ctr">
              <a:buNone/>
            </a:lvl4pPr>
            <a:lvl5pPr marL="1828557" indent="0" algn="ctr">
              <a:buNone/>
            </a:lvl5pPr>
            <a:lvl6pPr marL="2285696" indent="0" algn="ctr">
              <a:buNone/>
            </a:lvl6pPr>
            <a:lvl7pPr marL="2742836" indent="0" algn="ctr">
              <a:buNone/>
            </a:lvl7pPr>
            <a:lvl8pPr marL="3199975" indent="0" algn="ctr">
              <a:buNone/>
            </a:lvl8pPr>
            <a:lvl9pPr marL="3657114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4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1" cy="13624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1" cy="1509713"/>
          </a:xfrm>
        </p:spPr>
        <p:txBody>
          <a:bodyPr lIns="45713" rIns="45713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58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920084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13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</p:spPr>
        <p:txBody>
          <a:bodyPr tIns="45713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855249"/>
            <a:ext cx="4040188" cy="659352"/>
          </a:xfrm>
        </p:spPr>
        <p:txBody>
          <a:bodyPr lIns="45713" tIns="0" rIns="45713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859757"/>
            <a:ext cx="4041775" cy="654843"/>
          </a:xfrm>
        </p:spPr>
        <p:txBody>
          <a:bodyPr lIns="45713" tIns="0" rIns="45713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3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6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4"/>
          </a:xfrm>
          <a:prstGeom prst="rect">
            <a:avLst/>
          </a:prstGeom>
        </p:spPr>
        <p:txBody>
          <a:bodyPr lIns="91428" tIns="45713" rIns="91428" bIns="45713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7"/>
          </a:xfrm>
          <a:prstGeom prst="rect">
            <a:avLst/>
          </a:prstGeom>
        </p:spPr>
        <p:txBody>
          <a:bodyPr lIns="91428" tIns="45713" rIns="91428" bIns="45713" anchor="b"/>
          <a:lstStyle>
            <a:lvl1pPr marL="0" indent="0">
              <a:buNone/>
              <a:defRPr sz="2000"/>
            </a:lvl1pPr>
            <a:lvl2pPr marL="457140" indent="0">
              <a:buNone/>
              <a:defRPr sz="1700"/>
            </a:lvl2pPr>
            <a:lvl3pPr marL="914278" indent="0">
              <a:buNone/>
              <a:defRPr sz="1600"/>
            </a:lvl3pPr>
            <a:lvl4pPr marL="1371418" indent="0">
              <a:buNone/>
              <a:defRPr sz="1400"/>
            </a:lvl4pPr>
            <a:lvl5pPr marL="1828557" indent="0">
              <a:buNone/>
              <a:defRPr sz="1400"/>
            </a:lvl5pPr>
            <a:lvl6pPr marL="2285696" indent="0">
              <a:buNone/>
              <a:defRPr sz="1400"/>
            </a:lvl6pPr>
            <a:lvl7pPr marL="2742836" indent="0">
              <a:buNone/>
              <a:defRPr sz="1400"/>
            </a:lvl7pPr>
            <a:lvl8pPr marL="3199975" indent="0">
              <a:buNone/>
              <a:defRPr sz="1400"/>
            </a:lvl8pPr>
            <a:lvl9pPr marL="3657114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13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1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7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03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70"/>
            <a:ext cx="155447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13" tIns="45713" rIns="45713" bIns="45713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828786"/>
            <a:ext cx="2209800" cy="2179320"/>
          </a:xfrm>
        </p:spPr>
        <p:txBody>
          <a:bodyPr lIns="63999" rIns="45713" bIns="45713" anchor="t"/>
          <a:lstStyle>
            <a:lvl1pPr marL="0" indent="0" algn="l">
              <a:spcBef>
                <a:spcPts val="250"/>
              </a:spcBef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1" y="6356351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599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3" rIns="91428" bIns="45713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6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3" rIns="91428" bIns="45713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3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30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02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71414"/>
            <a:ext cx="128585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428" tIns="45713" rIns="91428" bIns="4571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8" tIns="45713" rIns="91428" bIns="45713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  <a:prstGeom prst="rect">
            <a:avLst/>
          </a:prstGeom>
        </p:spPr>
        <p:txBody>
          <a:bodyPr lIns="91428" tIns="45713" rIns="91428" bIns="45713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428" tIns="45713" rIns="91428" bIns="45713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lIns="91428" tIns="45713" rIns="91428" bIns="45713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8" indent="0">
              <a:buNone/>
              <a:defRPr sz="17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5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7"/>
          </a:xfrm>
          <a:prstGeom prst="rect">
            <a:avLst/>
          </a:prstGeom>
        </p:spPr>
        <p:txBody>
          <a:bodyPr lIns="91428" tIns="45713" rIns="91428" bIns="4571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lIns="91428" tIns="45713" rIns="91428" bIns="45713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8" indent="0">
              <a:buNone/>
              <a:defRPr sz="1700" b="1"/>
            </a:lvl3pPr>
            <a:lvl4pPr marL="1371418" indent="0">
              <a:buNone/>
              <a:defRPr sz="1600" b="1"/>
            </a:lvl4pPr>
            <a:lvl5pPr marL="1828557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5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7"/>
          </a:xfrm>
          <a:prstGeom prst="rect">
            <a:avLst/>
          </a:prstGeom>
        </p:spPr>
        <p:txBody>
          <a:bodyPr lIns="91428" tIns="45713" rIns="91428" bIns="4571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428" tIns="45713" rIns="91428" bIns="45713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91428" tIns="45713" rIns="91428" bIns="45713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28" tIns="45713" rIns="91428" bIns="45713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4" cy="4691063"/>
          </a:xfrm>
          <a:prstGeom prst="rect">
            <a:avLst/>
          </a:prstGeom>
        </p:spPr>
        <p:txBody>
          <a:bodyPr lIns="91428" tIns="45713" rIns="91428" bIns="45713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8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6" indent="0">
              <a:buNone/>
              <a:defRPr sz="900"/>
            </a:lvl6pPr>
            <a:lvl7pPr marL="2742836" indent="0">
              <a:buNone/>
              <a:defRPr sz="900"/>
            </a:lvl7pPr>
            <a:lvl8pPr marL="3199975" indent="0">
              <a:buNone/>
              <a:defRPr sz="900"/>
            </a:lvl8pPr>
            <a:lvl9pPr marL="365711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7"/>
          </a:xfrm>
          <a:prstGeom prst="rect">
            <a:avLst/>
          </a:prstGeom>
        </p:spPr>
        <p:txBody>
          <a:bodyPr lIns="91428" tIns="45713" rIns="91428" bIns="45713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4"/>
            <a:ext cx="5486400" cy="4114800"/>
          </a:xfrm>
          <a:prstGeom prst="rect">
            <a:avLst/>
          </a:prstGeom>
        </p:spPr>
        <p:txBody>
          <a:bodyPr lIns="91428" tIns="45713" rIns="91428" bIns="45713"/>
          <a:lstStyle>
            <a:lvl1pPr marL="0" indent="0">
              <a:buNone/>
              <a:defRPr sz="3200"/>
            </a:lvl1pPr>
            <a:lvl2pPr marL="457140" indent="0">
              <a:buNone/>
              <a:defRPr sz="2900"/>
            </a:lvl2pPr>
            <a:lvl3pPr marL="914278" indent="0">
              <a:buNone/>
              <a:defRPr sz="2400"/>
            </a:lvl3pPr>
            <a:lvl4pPr marL="1371418" indent="0">
              <a:buNone/>
              <a:defRPr sz="2000"/>
            </a:lvl4pPr>
            <a:lvl5pPr marL="1828557" indent="0">
              <a:buNone/>
              <a:defRPr sz="2000"/>
            </a:lvl5pPr>
            <a:lvl6pPr marL="2285696" indent="0">
              <a:buNone/>
              <a:defRPr sz="2000"/>
            </a:lvl6pPr>
            <a:lvl7pPr marL="2742836" indent="0">
              <a:buNone/>
              <a:defRPr sz="2000"/>
            </a:lvl7pPr>
            <a:lvl8pPr marL="3199975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  <a:prstGeom prst="rect">
            <a:avLst/>
          </a:prstGeom>
        </p:spPr>
        <p:txBody>
          <a:bodyPr lIns="91428" tIns="45713" rIns="91428" bIns="45713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8" indent="0">
              <a:buNone/>
              <a:defRPr sz="1000"/>
            </a:lvl3pPr>
            <a:lvl4pPr marL="1371418" indent="0">
              <a:buNone/>
              <a:defRPr sz="900"/>
            </a:lvl4pPr>
            <a:lvl5pPr marL="1828557" indent="0">
              <a:buNone/>
              <a:defRPr sz="900"/>
            </a:lvl5pPr>
            <a:lvl6pPr marL="2285696" indent="0">
              <a:buNone/>
              <a:defRPr sz="900"/>
            </a:lvl6pPr>
            <a:lvl7pPr marL="2742836" indent="0">
              <a:buNone/>
              <a:defRPr sz="900"/>
            </a:lvl7pPr>
            <a:lvl8pPr marL="3199975" indent="0">
              <a:buNone/>
              <a:defRPr sz="900"/>
            </a:lvl8pPr>
            <a:lvl9pPr marL="365711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odeles-powerpoint.f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 userDrawn="1"/>
        </p:nvSpPr>
        <p:spPr bwMode="auto">
          <a:xfrm>
            <a:off x="755651" y="5876925"/>
            <a:ext cx="7169149" cy="276985"/>
          </a:xfrm>
          <a:prstGeom prst="rect">
            <a:avLst/>
          </a:pr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91428" tIns="45713" rIns="91428" bIns="45713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1200" dirty="0" smtClean="0"/>
              <a:t>Pour plus de modèles : </a:t>
            </a:r>
            <a:r>
              <a:rPr lang="fr-FR" sz="1200" dirty="0" smtClean="0">
                <a:hlinkClick r:id="rId13"/>
              </a:rPr>
              <a:t>Modèles Powerpoint PPT gratuits</a:t>
            </a:r>
            <a:endParaRPr lang="fr-FR" sz="1200" dirty="0" smtClean="0"/>
          </a:p>
        </p:txBody>
      </p:sp>
      <p:pic>
        <p:nvPicPr>
          <p:cNvPr id="1027" name="Picture 35" descr="gf diza fqs 6(' f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8035926" y="6375401"/>
            <a:ext cx="121377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3" rIns="91428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039FD0"/>
                </a:solidFill>
              </a:rPr>
              <a:t>Page </a:t>
            </a:r>
            <a:fld id="{487FBB9C-D50C-4D0A-81D9-141C65FC40CE}" type="slidenum">
              <a:rPr lang="fr-FR" b="1" smtClean="0">
                <a:solidFill>
                  <a:srgbClr val="039FD0"/>
                </a:solidFill>
              </a:rPr>
              <a:pPr eaLnBrk="1" hangingPunct="1">
                <a:defRPr/>
              </a:pPr>
              <a:t>‹N°›</a:t>
            </a:fld>
            <a:endParaRPr lang="fr-FR" b="1" smtClean="0">
              <a:solidFill>
                <a:srgbClr val="039FD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5pPr>
      <a:lvl6pPr marL="45714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6pPr>
      <a:lvl7pPr marL="91427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7pPr>
      <a:lvl8pPr marL="137141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8pPr>
      <a:lvl9pPr marL="1828557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55" indent="-34285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42849" indent="-22856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87" indent="-22856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127" indent="-22856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266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05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545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684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7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3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7" rIns="91416" bIns="45707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1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7" rIns="91416" bIns="45707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  <a:prstGeom prst="rect">
            <a:avLst/>
          </a:prstGeom>
        </p:spPr>
        <p:txBody>
          <a:bodyPr vert="horz" lIns="0" tIns="45707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1935480"/>
            <a:ext cx="8229600" cy="4389120"/>
          </a:xfrm>
          <a:prstGeom prst="rect">
            <a:avLst/>
          </a:prstGeom>
        </p:spPr>
        <p:txBody>
          <a:bodyPr vert="horz" lIns="91416" tIns="45707" rIns="91416" bIns="45707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alibri" pitchFamily="34" charset="0"/>
                <a:cs typeface="+mn-cs"/>
              </a:rPr>
              <a:pPr/>
              <a:t>11/9/2022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1" y="6356351"/>
            <a:ext cx="76200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alibri" pitchFamily="34" charset="0"/>
                <a:cs typeface="+mn-cs"/>
              </a:rPr>
              <a:pPr/>
              <a:t>‹N°›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8" y="202410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48" indent="-27424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09" indent="-24682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indent="-24682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04" indent="-21025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51" indent="-21025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98" indent="-21025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729" indent="-18283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977" indent="-18283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225" indent="-18283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3" rIns="91428" bIns="45713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2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3" rIns="91428" bIns="45713" anchor="t" compatLnSpc="1"/>
          <a:lstStyle/>
          <a:p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1" y="704088"/>
            <a:ext cx="8229600" cy="1143000"/>
          </a:xfrm>
          <a:prstGeom prst="rect">
            <a:avLst/>
          </a:prstGeom>
        </p:spPr>
        <p:txBody>
          <a:bodyPr vert="horz" lIns="0" tIns="45713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1" y="1935480"/>
            <a:ext cx="8229600" cy="4389120"/>
          </a:xfrm>
          <a:prstGeom prst="rect">
            <a:avLst/>
          </a:prstGeom>
        </p:spPr>
        <p:txBody>
          <a:bodyPr vert="horz" lIns="91428" tIns="45713" rIns="91428" bIns="45713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alibri" pitchFamily="34" charset="0"/>
                <a:cs typeface="+mn-cs"/>
              </a:rPr>
              <a:pPr/>
              <a:t>11/9/2022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alibri" pitchFamily="34" charset="0"/>
                <a:cs typeface="+mn-cs"/>
              </a:rPr>
              <a:pPr/>
              <a:t>‹N°›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8" y="202409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hangingPunct="0"/>
              <a:endParaRPr lang="en-US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2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84" indent="-2742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94" indent="-24685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indent="-24685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62" indent="-21028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46" indent="-21028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29" indent="-21028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84" indent="-1828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268" indent="-18285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52" indent="-1828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33734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546101"/>
            <a:ext cx="5947438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Cannes 2022</a:t>
            </a:r>
          </a:p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Colloque sur les ravageurs des palmiers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8640960" cy="517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r>
              <a:rPr lang="fr-FR" sz="2000" b="1" dirty="0">
                <a:solidFill>
                  <a:srgbClr val="039FD0"/>
                </a:solidFill>
              </a:rPr>
              <a:t>Gestion des risques phytosanitaires et logiques d’acteurs : </a:t>
            </a:r>
            <a:endParaRPr lang="fr-FR" sz="2000" b="1" dirty="0" smtClean="0">
              <a:solidFill>
                <a:srgbClr val="039FD0"/>
              </a:solidFill>
            </a:endParaRPr>
          </a:p>
          <a:p>
            <a:r>
              <a:rPr lang="fr-FR" sz="2000" b="1" dirty="0" smtClean="0">
                <a:solidFill>
                  <a:srgbClr val="039FD0"/>
                </a:solidFill>
              </a:rPr>
              <a:t>Bilan des retours </a:t>
            </a:r>
            <a:r>
              <a:rPr lang="fr-FR" sz="2000" b="1" dirty="0">
                <a:solidFill>
                  <a:srgbClr val="039FD0"/>
                </a:solidFill>
              </a:rPr>
              <a:t>d’expériences du </a:t>
            </a:r>
            <a:r>
              <a:rPr lang="fr-FR" sz="2000" b="1" dirty="0">
                <a:solidFill>
                  <a:srgbClr val="039FD0"/>
                </a:solidFill>
              </a:rPr>
              <a:t>R</a:t>
            </a:r>
            <a:r>
              <a:rPr lang="fr-FR" sz="2000" b="1" dirty="0" smtClean="0">
                <a:solidFill>
                  <a:srgbClr val="039FD0"/>
                </a:solidFill>
              </a:rPr>
              <a:t>éseau franco-italo-monégasque </a:t>
            </a:r>
            <a:r>
              <a:rPr lang="fr-FR" sz="2000" b="1" dirty="0">
                <a:solidFill>
                  <a:srgbClr val="039FD0"/>
                </a:solidFill>
              </a:rPr>
              <a:t>SNP/Riviera </a:t>
            </a:r>
            <a:r>
              <a:rPr lang="fr-FR" sz="2000" b="1" dirty="0" smtClean="0">
                <a:solidFill>
                  <a:srgbClr val="039FD0"/>
                </a:solidFill>
              </a:rPr>
              <a:t>Gardens</a:t>
            </a:r>
            <a:endParaRPr lang="fr-FR" sz="2000" b="1" dirty="0" smtClean="0">
              <a:solidFill>
                <a:srgbClr val="039FD0"/>
              </a:solidFill>
            </a:endParaRP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</a:t>
            </a:r>
            <a:r>
              <a:rPr lang="fr-FR" dirty="0"/>
              <a:t>réseau Riviera Gardens a vu le jour en 2015, à l’initiative </a:t>
            </a:r>
            <a:r>
              <a:rPr lang="fr-FR" dirty="0" smtClean="0"/>
              <a:t>du </a:t>
            </a:r>
            <a:r>
              <a:rPr lang="fr-FR" b="1" dirty="0" smtClean="0"/>
              <a:t>Projet </a:t>
            </a:r>
            <a:r>
              <a:rPr lang="fr-FR" b="1" dirty="0"/>
              <a:t>Phoenix</a:t>
            </a:r>
            <a:r>
              <a:rPr lang="fr-FR" dirty="0"/>
              <a:t> </a:t>
            </a:r>
            <a:r>
              <a:rPr lang="fr-FR" dirty="0" smtClean="0"/>
              <a:t>(CRP-IRD) pour l’Italie et </a:t>
            </a:r>
            <a:r>
              <a:rPr lang="fr-FR" dirty="0"/>
              <a:t>de </a:t>
            </a:r>
            <a:r>
              <a:rPr lang="fr-FR" b="1" dirty="0"/>
              <a:t>Sauvons Nos Palmiers</a:t>
            </a:r>
            <a:r>
              <a:rPr lang="fr-FR" dirty="0"/>
              <a:t> (SNP) pour la </a:t>
            </a:r>
            <a:r>
              <a:rPr lang="fr-FR" dirty="0" smtClean="0"/>
              <a:t>France, avec le soutien de </a:t>
            </a:r>
            <a:r>
              <a:rPr lang="fr-FR" dirty="0"/>
              <a:t>la </a:t>
            </a:r>
            <a:r>
              <a:rPr lang="fr-FR" b="1" dirty="0"/>
              <a:t>Direction de l’Aménagement Urbain de la Principauté de Monaco </a:t>
            </a:r>
            <a:r>
              <a:rPr lang="fr-FR" dirty="0"/>
              <a:t>(DAU). </a:t>
            </a:r>
            <a:r>
              <a:rPr lang="fr-FR" dirty="0" smtClean="0"/>
              <a:t>L’objectif était </a:t>
            </a:r>
            <a:r>
              <a:rPr lang="fr-FR" dirty="0"/>
              <a:t>de mettre en contact les acteurs du secteur afin d’échanger sur les stratégies mises en œuvre, </a:t>
            </a:r>
            <a:r>
              <a:rPr lang="fr-FR" dirty="0" smtClean="0"/>
              <a:t>les </a:t>
            </a:r>
            <a:r>
              <a:rPr lang="fr-FR" dirty="0"/>
              <a:t>succès et </a:t>
            </a:r>
            <a:r>
              <a:rPr lang="fr-FR" dirty="0" smtClean="0"/>
              <a:t>échecs </a:t>
            </a:r>
            <a:r>
              <a:rPr lang="fr-FR" dirty="0"/>
              <a:t>rencontrés. </a:t>
            </a:r>
            <a:r>
              <a:rPr lang="fr-FR" b="1" dirty="0" smtClean="0"/>
              <a:t>5 réunions </a:t>
            </a:r>
            <a:r>
              <a:rPr lang="fr-FR" b="1" dirty="0" smtClean="0"/>
              <a:t>annuelles ont été organisées en Principauté entre 2015 et 2019.</a:t>
            </a:r>
            <a:endParaRPr lang="fr-FR" b="1" dirty="0"/>
          </a:p>
          <a:p>
            <a:endParaRPr lang="fr-FR" dirty="0" smtClean="0"/>
          </a:p>
          <a:p>
            <a:r>
              <a:rPr lang="fr-FR" b="1" dirty="0">
                <a:solidFill>
                  <a:srgbClr val="039FD0"/>
                </a:solidFill>
              </a:rPr>
              <a:t>Robert CASTELLANA</a:t>
            </a:r>
            <a:endParaRPr lang="fr-FR" b="1" dirty="0" smtClean="0">
              <a:solidFill>
                <a:srgbClr val="039FD0"/>
              </a:solidFill>
            </a:endParaRPr>
          </a:p>
          <a:p>
            <a:r>
              <a:rPr lang="fr-FR" dirty="0" smtClean="0">
                <a:solidFill>
                  <a:srgbClr val="039FD0"/>
                </a:solidFill>
              </a:rPr>
              <a:t>Coordinateur du </a:t>
            </a:r>
            <a:r>
              <a:rPr lang="fr-FR" dirty="0" err="1">
                <a:solidFill>
                  <a:srgbClr val="039FD0"/>
                </a:solidFill>
              </a:rPr>
              <a:t>Progetto</a:t>
            </a:r>
            <a:r>
              <a:rPr lang="fr-FR" dirty="0">
                <a:solidFill>
                  <a:srgbClr val="039FD0"/>
                </a:solidFill>
              </a:rPr>
              <a:t> Phoenix. Sociologue &amp; </a:t>
            </a:r>
            <a:r>
              <a:rPr lang="fr-FR" dirty="0" smtClean="0">
                <a:solidFill>
                  <a:srgbClr val="039FD0"/>
                </a:solidFill>
              </a:rPr>
              <a:t>consultant</a:t>
            </a:r>
          </a:p>
          <a:p>
            <a:endParaRPr lang="fr-FR" dirty="0">
              <a:solidFill>
                <a:srgbClr val="039FD0"/>
              </a:solidFill>
            </a:endParaRPr>
          </a:p>
          <a:p>
            <a:r>
              <a:rPr lang="fr-FR" b="1" dirty="0">
                <a:solidFill>
                  <a:srgbClr val="039FD0"/>
                </a:solidFill>
              </a:rPr>
              <a:t>Hervé </a:t>
            </a:r>
            <a:r>
              <a:rPr lang="fr-FR" b="1" dirty="0" smtClean="0">
                <a:solidFill>
                  <a:srgbClr val="039FD0"/>
                </a:solidFill>
              </a:rPr>
              <a:t>PIETRA</a:t>
            </a:r>
            <a:endParaRPr lang="fr-FR" dirty="0">
              <a:solidFill>
                <a:srgbClr val="039FD0"/>
              </a:solidFill>
            </a:endParaRPr>
          </a:p>
          <a:p>
            <a:r>
              <a:rPr lang="fr-FR" dirty="0" smtClean="0">
                <a:solidFill>
                  <a:srgbClr val="039FD0"/>
                </a:solidFill>
              </a:rPr>
              <a:t>Président </a:t>
            </a:r>
            <a:r>
              <a:rPr lang="fr-FR" dirty="0">
                <a:solidFill>
                  <a:srgbClr val="039FD0"/>
                </a:solidFill>
              </a:rPr>
              <a:t>de l’Association Sauvons Nos </a:t>
            </a:r>
            <a:r>
              <a:rPr lang="fr-FR" dirty="0" smtClean="0">
                <a:solidFill>
                  <a:srgbClr val="039FD0"/>
                </a:solidFill>
              </a:rPr>
              <a:t>Palmiers</a:t>
            </a:r>
          </a:p>
          <a:p>
            <a:r>
              <a:rPr lang="fr-FR" dirty="0"/>
              <a:t> 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1" y="546100"/>
            <a:ext cx="590433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Lutte intégrée et retours d’expériences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720" y="1988840"/>
            <a:ext cx="6820660" cy="35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>
                <a:solidFill>
                  <a:srgbClr val="039FD0"/>
                </a:solidFill>
              </a:rPr>
              <a:t>Bonnes pratiques de gestion des </a:t>
            </a:r>
            <a:r>
              <a:rPr lang="fr-FR" b="1" dirty="0" smtClean="0">
                <a:solidFill>
                  <a:srgbClr val="039FD0"/>
                </a:solidFill>
              </a:rPr>
              <a:t>palmiers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La lutte intégrée repose en premier lieu sur une bonne gestion des plantations. 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La </a:t>
            </a:r>
            <a:r>
              <a:rPr lang="fr-FR" b="1" dirty="0"/>
              <a:t>taille de feuilles vertes </a:t>
            </a:r>
            <a:r>
              <a:rPr lang="fr-FR" dirty="0"/>
              <a:t>doit </a:t>
            </a:r>
            <a:r>
              <a:rPr lang="fr-FR" dirty="0" smtClean="0"/>
              <a:t>tout d’abord être </a:t>
            </a:r>
            <a:r>
              <a:rPr lang="fr-FR" dirty="0"/>
              <a:t>limitée aux mois les plus froids afin d’éviter des blessures dont l’odeur </a:t>
            </a:r>
            <a:r>
              <a:rPr lang="fr-FR" dirty="0" smtClean="0"/>
              <a:t>pourrait attirer </a:t>
            </a:r>
            <a:r>
              <a:rPr lang="fr-FR" dirty="0"/>
              <a:t>les ravageurs.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Les </a:t>
            </a:r>
            <a:r>
              <a:rPr lang="fr-FR" b="1" dirty="0"/>
              <a:t>déchets de taille </a:t>
            </a:r>
            <a:r>
              <a:rPr lang="fr-FR" dirty="0" smtClean="0"/>
              <a:t>doivent faire par ailleurs l’objet </a:t>
            </a:r>
            <a:r>
              <a:rPr lang="fr-FR" dirty="0"/>
              <a:t>d’une </a:t>
            </a:r>
            <a:r>
              <a:rPr lang="fr-FR" dirty="0" smtClean="0"/>
              <a:t>destruction systématique. Les stipes (troncs) sont plus </a:t>
            </a:r>
            <a:r>
              <a:rPr lang="fr-FR" dirty="0"/>
              <a:t>particulièrement </a:t>
            </a:r>
            <a:r>
              <a:rPr lang="fr-FR" dirty="0" smtClean="0"/>
              <a:t>concernés lors de l’abattage d’un palmier.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-36512" y="270892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DiversificationBiocontrôle</a:t>
            </a:r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Piégeage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Détection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Inventaire</a:t>
            </a:r>
          </a:p>
          <a:p>
            <a:r>
              <a:rPr lang="fr-FR" sz="1400" b="1" dirty="0" smtClean="0"/>
              <a:t>Gestion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" y="1376772"/>
            <a:ext cx="12800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1" y="546100"/>
            <a:ext cx="590433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Lutte intégrée et retours d’expériences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712" y="2132856"/>
            <a:ext cx="6892668" cy="35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>
                <a:solidFill>
                  <a:srgbClr val="039FD0"/>
                </a:solidFill>
              </a:rPr>
              <a:t>Cartographie des </a:t>
            </a:r>
            <a:r>
              <a:rPr lang="fr-FR" b="1" dirty="0" smtClean="0">
                <a:solidFill>
                  <a:srgbClr val="039FD0"/>
                </a:solidFill>
              </a:rPr>
              <a:t>plantations</a:t>
            </a:r>
            <a:endParaRPr lang="fr-FR" b="1" dirty="0">
              <a:solidFill>
                <a:srgbClr val="039FD0"/>
              </a:solidFill>
            </a:endParaRP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Un inventaire cartographique informatisé </a:t>
            </a:r>
            <a:r>
              <a:rPr lang="fr-FR" dirty="0"/>
              <a:t>des palmiers </a:t>
            </a:r>
            <a:r>
              <a:rPr lang="fr-FR" dirty="0" smtClean="0"/>
              <a:t>est un pilier essentiel dans une stratégie de lutte intégrée.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Il permet en effet de connaitre la progression et la gravité des dégradations, </a:t>
            </a:r>
            <a:r>
              <a:rPr lang="fr-FR" dirty="0"/>
              <a:t>et d’adapter la stratégie de lutte de manière réactive.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Ces inventaires </a:t>
            </a:r>
            <a:r>
              <a:rPr lang="fr-FR" b="1" dirty="0" smtClean="0"/>
              <a:t>cartographiques ont </a:t>
            </a:r>
            <a:r>
              <a:rPr lang="fr-FR" b="1" dirty="0" smtClean="0"/>
              <a:t>été mis </a:t>
            </a:r>
            <a:r>
              <a:rPr lang="fr-FR" b="1" dirty="0"/>
              <a:t>en œuvre dans plusieurs </a:t>
            </a:r>
            <a:r>
              <a:rPr lang="fr-FR" b="1" dirty="0" smtClean="0"/>
              <a:t>communes de la région. </a:t>
            </a:r>
            <a:endParaRPr lang="fr-FR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412776"/>
            <a:ext cx="12800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36512" y="270892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DiversificationBiocontrôle</a:t>
            </a:r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Piégeage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Détection</a:t>
            </a:r>
          </a:p>
          <a:p>
            <a:r>
              <a:rPr lang="fr-FR" sz="1400" b="1" dirty="0" smtClean="0"/>
              <a:t>Inventaire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Gestion</a:t>
            </a:r>
          </a:p>
        </p:txBody>
      </p:sp>
    </p:spTree>
    <p:extLst>
      <p:ext uri="{BB962C8B-B14F-4D97-AF65-F5344CB8AC3E}">
        <p14:creationId xmlns:p14="http://schemas.microsoft.com/office/powerpoint/2010/main" val="14462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1" y="546100"/>
            <a:ext cx="590433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Lutte intégrée et retours d’expériences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7704" y="1844824"/>
            <a:ext cx="69646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 smtClean="0">
                <a:solidFill>
                  <a:srgbClr val="039FD0"/>
                </a:solidFill>
              </a:rPr>
              <a:t>Détection </a:t>
            </a:r>
            <a:r>
              <a:rPr lang="fr-FR" b="1" dirty="0">
                <a:solidFill>
                  <a:srgbClr val="039FD0"/>
                </a:solidFill>
              </a:rPr>
              <a:t>précoce des </a:t>
            </a:r>
            <a:r>
              <a:rPr lang="fr-FR" b="1" dirty="0" smtClean="0">
                <a:solidFill>
                  <a:srgbClr val="039FD0"/>
                </a:solidFill>
              </a:rPr>
              <a:t>infestations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détection visuelle des infestations à un stade précoce est </a:t>
            </a:r>
            <a:r>
              <a:rPr lang="fr-FR" dirty="0" smtClean="0"/>
              <a:t>particulièrement importante. Il est en effet encore possible à ce stade de sauver le palmier et surtout d’empêcher l’apparition d’un foyer de contamination.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Cette détection nécessite une surveillance régulière des plantations par des opérateurs formés à détecter les symptômes d’infestation.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Des </a:t>
            </a:r>
            <a:r>
              <a:rPr lang="fr-FR" dirty="0"/>
              <a:t>technologies utilisant des détecteurs acoustiques ou sismiques sont </a:t>
            </a:r>
            <a:r>
              <a:rPr lang="fr-FR" dirty="0" smtClean="0"/>
              <a:t>par ailleurs en </a:t>
            </a:r>
            <a:r>
              <a:rPr lang="fr-FR" dirty="0"/>
              <a:t>cours d’expérimentations </a:t>
            </a:r>
            <a:r>
              <a:rPr lang="fr-FR" dirty="0" smtClean="0"/>
              <a:t>dans plusieurs villes de la région.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412776"/>
            <a:ext cx="12800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-36512" y="270892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DiversificationBiocontrôle</a:t>
            </a:r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Piégeage</a:t>
            </a:r>
          </a:p>
          <a:p>
            <a:r>
              <a:rPr lang="fr-FR" sz="1400" b="1" dirty="0" smtClean="0"/>
              <a:t>Détection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Inventaire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Gestion</a:t>
            </a:r>
          </a:p>
        </p:txBody>
      </p:sp>
    </p:spTree>
    <p:extLst>
      <p:ext uri="{BB962C8B-B14F-4D97-AF65-F5344CB8AC3E}">
        <p14:creationId xmlns:p14="http://schemas.microsoft.com/office/powerpoint/2010/main" val="37317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1" y="546100"/>
            <a:ext cx="590433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Lutte intégrée et retours d’expériences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720" y="2060848"/>
            <a:ext cx="6820660" cy="35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 smtClean="0">
                <a:solidFill>
                  <a:srgbClr val="039FD0"/>
                </a:solidFill>
              </a:rPr>
              <a:t>Piégeage massif</a:t>
            </a:r>
            <a:endParaRPr lang="fr-FR" b="1" dirty="0">
              <a:solidFill>
                <a:srgbClr val="039FD0"/>
              </a:solidFill>
            </a:endParaRP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L’emploi de pièges comme technique de lutte représente un aspect majeur de la lutte intégrée.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Cette </a:t>
            </a:r>
            <a:r>
              <a:rPr lang="fr-FR" dirty="0" smtClean="0"/>
              <a:t>technique était paradoxalement absente de la panoplie règlementaire en France comme en Italie.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Un </a:t>
            </a:r>
            <a:r>
              <a:rPr lang="fr-FR" b="1" dirty="0"/>
              <a:t>Guide des Bonnes Pratiques de piégeage de lutte à destination des collectivités territoriales a été élaboré </a:t>
            </a:r>
            <a:r>
              <a:rPr lang="fr-FR" b="1" dirty="0" smtClean="0"/>
              <a:t>à l’initiative du réseau, en </a:t>
            </a:r>
            <a:r>
              <a:rPr lang="fr-FR" b="1" dirty="0"/>
              <a:t>collaboration avec </a:t>
            </a:r>
            <a:r>
              <a:rPr lang="fr-FR" b="1" dirty="0" smtClean="0"/>
              <a:t>plusieurs </a:t>
            </a:r>
            <a:r>
              <a:rPr lang="fr-FR" b="1" dirty="0"/>
              <a:t>collectivités </a:t>
            </a:r>
            <a:r>
              <a:rPr lang="fr-FR" b="1" dirty="0" smtClean="0"/>
              <a:t>territoriales des </a:t>
            </a:r>
            <a:r>
              <a:rPr lang="fr-FR" b="1" dirty="0"/>
              <a:t>régions Corse et PACA.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412776"/>
            <a:ext cx="12800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36512" y="270892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DiversificationBiocontrôle</a:t>
            </a:r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b="1" dirty="0" smtClean="0"/>
              <a:t>Piégeage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Détection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Inventaire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Gestion</a:t>
            </a:r>
          </a:p>
        </p:txBody>
      </p:sp>
    </p:spTree>
    <p:extLst>
      <p:ext uri="{BB962C8B-B14F-4D97-AF65-F5344CB8AC3E}">
        <p14:creationId xmlns:p14="http://schemas.microsoft.com/office/powerpoint/2010/main" val="8509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85060" y="1772816"/>
            <a:ext cx="67074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 smtClean="0">
                <a:solidFill>
                  <a:srgbClr val="039FD0"/>
                </a:solidFill>
              </a:rPr>
              <a:t>Biocontrôle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Il </a:t>
            </a:r>
            <a:r>
              <a:rPr lang="fr-FR" b="1" dirty="0"/>
              <a:t>existe actuellement quatre techniques de lutte </a:t>
            </a:r>
            <a:r>
              <a:rPr lang="fr-FR" b="1" dirty="0" smtClean="0"/>
              <a:t>autorisées en France et en </a:t>
            </a:r>
            <a:r>
              <a:rPr lang="fr-FR" b="1" dirty="0" smtClean="0"/>
              <a:t>Italie, soit le </a:t>
            </a:r>
            <a:r>
              <a:rPr lang="fr-FR" b="1" dirty="0" smtClean="0"/>
              <a:t>bio contrôle avec les champignons dits </a:t>
            </a:r>
            <a:r>
              <a:rPr lang="fr-FR" b="1" dirty="0" err="1" smtClean="0"/>
              <a:t>entomopathogènes</a:t>
            </a:r>
            <a:r>
              <a:rPr lang="fr-FR" b="1" dirty="0" smtClean="0"/>
              <a:t>, </a:t>
            </a:r>
            <a:r>
              <a:rPr lang="fr-FR" b="1" dirty="0"/>
              <a:t>les </a:t>
            </a:r>
            <a:r>
              <a:rPr lang="fr-FR" b="1" dirty="0" smtClean="0"/>
              <a:t>nématodes, le </a:t>
            </a:r>
            <a:r>
              <a:rPr lang="fr-FR" b="1" dirty="0"/>
              <a:t>piégeage de masse </a:t>
            </a:r>
            <a:r>
              <a:rPr lang="fr-FR" b="1" dirty="0" smtClean="0"/>
              <a:t>et l</a:t>
            </a:r>
            <a:r>
              <a:rPr lang="fr-FR" b="1" dirty="0" smtClean="0"/>
              <a:t>a </a:t>
            </a:r>
            <a:r>
              <a:rPr lang="fr-FR" b="1" dirty="0" smtClean="0"/>
              <a:t>lutte chimique par injection (</a:t>
            </a:r>
            <a:r>
              <a:rPr lang="fr-FR" b="1" dirty="0" err="1" smtClean="0"/>
              <a:t>endothérapie</a:t>
            </a:r>
            <a:r>
              <a:rPr lang="fr-FR" b="1" dirty="0" smtClean="0"/>
              <a:t>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communes qui appliquent ces techniques le font généralement sur le seul domaine public. </a:t>
            </a:r>
            <a:r>
              <a:rPr lang="fr-FR" dirty="0" smtClean="0"/>
              <a:t>La </a:t>
            </a:r>
            <a:r>
              <a:rPr lang="fr-FR" dirty="0"/>
              <a:t>communauté d’agglomération de Fréjus mène </a:t>
            </a:r>
            <a:r>
              <a:rPr lang="fr-FR" dirty="0" smtClean="0"/>
              <a:t>depuis 5 ans une </a:t>
            </a:r>
            <a:r>
              <a:rPr lang="fr-FR" dirty="0"/>
              <a:t>expérimentation </a:t>
            </a:r>
            <a:r>
              <a:rPr lang="fr-FR" dirty="0" smtClean="0"/>
              <a:t>de traitement massif par injection des deux tiers de </a:t>
            </a:r>
            <a:r>
              <a:rPr lang="fr-FR" dirty="0"/>
              <a:t>ses 6000 </a:t>
            </a:r>
            <a:r>
              <a:rPr lang="fr-FR" dirty="0" smtClean="0"/>
              <a:t>palmiers publics </a:t>
            </a:r>
            <a:r>
              <a:rPr lang="fr-FR" dirty="0"/>
              <a:t>et </a:t>
            </a:r>
            <a:r>
              <a:rPr lang="fr-FR" dirty="0" smtClean="0"/>
              <a:t>privés. Le dispositif s’accompagne aussi d’un millier de pièges. </a:t>
            </a:r>
            <a:endParaRPr lang="fr-FR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851" y="546100"/>
            <a:ext cx="590433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Lutte intégrée et retours d’expériences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412776"/>
            <a:ext cx="12800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-36512" y="270892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Diversification</a:t>
            </a:r>
          </a:p>
          <a:p>
            <a:r>
              <a:rPr lang="fr-FR" sz="1400" b="1" dirty="0" smtClean="0"/>
              <a:t>Biocontrôle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Piégeage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Détection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Inventaire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Gestion</a:t>
            </a:r>
          </a:p>
        </p:txBody>
      </p:sp>
    </p:spTree>
    <p:extLst>
      <p:ext uri="{BB962C8B-B14F-4D97-AF65-F5344CB8AC3E}">
        <p14:creationId xmlns:p14="http://schemas.microsoft.com/office/powerpoint/2010/main" val="10401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7704" y="1844824"/>
            <a:ext cx="69847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>
                <a:solidFill>
                  <a:srgbClr val="039FD0"/>
                </a:solidFill>
              </a:rPr>
              <a:t>Diversification des </a:t>
            </a:r>
            <a:r>
              <a:rPr lang="fr-FR" b="1" dirty="0" smtClean="0">
                <a:solidFill>
                  <a:srgbClr val="039FD0"/>
                </a:solidFill>
              </a:rPr>
              <a:t>plantations</a:t>
            </a:r>
            <a:endParaRPr lang="fr-FR" b="1" dirty="0">
              <a:solidFill>
                <a:srgbClr val="039FD0"/>
              </a:solidFill>
            </a:endParaRP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Les </a:t>
            </a:r>
            <a:r>
              <a:rPr lang="fr-FR" dirty="0"/>
              <a:t>communes qui poursuivent la lutte le font </a:t>
            </a:r>
            <a:r>
              <a:rPr lang="fr-FR" dirty="0" smtClean="0"/>
              <a:t>aussi du </a:t>
            </a:r>
            <a:r>
              <a:rPr lang="fr-FR" dirty="0"/>
              <a:t>fait de l’importance </a:t>
            </a:r>
            <a:r>
              <a:rPr lang="fr-FR" dirty="0" smtClean="0"/>
              <a:t>de la végétation exotique, et plus particulièrement des palmiers, dans la promotion touristique</a:t>
            </a:r>
            <a:r>
              <a:rPr lang="fr-FR" dirty="0"/>
              <a:t>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Plusieurs </a:t>
            </a:r>
            <a:r>
              <a:rPr lang="fr-FR" dirty="0"/>
              <a:t>d’entre elles ont </a:t>
            </a:r>
            <a:r>
              <a:rPr lang="fr-FR" dirty="0" smtClean="0"/>
              <a:t>ainsi opté </a:t>
            </a:r>
            <a:r>
              <a:rPr lang="fr-FR" dirty="0"/>
              <a:t>pour une stratégie de remplacement par des espèces </a:t>
            </a:r>
            <a:r>
              <a:rPr lang="fr-FR" dirty="0" smtClean="0"/>
              <a:t>de palmiers estimées </a:t>
            </a:r>
            <a:r>
              <a:rPr lang="fr-FR" dirty="0"/>
              <a:t>moins sensibles. </a:t>
            </a:r>
            <a:r>
              <a:rPr lang="fr-FR" dirty="0"/>
              <a:t>Parmi ces espèces, elles ont choisi en général </a:t>
            </a:r>
            <a:r>
              <a:rPr lang="fr-FR" i="1" dirty="0"/>
              <a:t>Washingtonia</a:t>
            </a:r>
            <a:r>
              <a:rPr lang="fr-FR" dirty="0"/>
              <a:t>, </a:t>
            </a:r>
            <a:r>
              <a:rPr lang="fr-FR" i="1" dirty="0" err="1"/>
              <a:t>Syagrus</a:t>
            </a:r>
            <a:r>
              <a:rPr lang="fr-FR" dirty="0"/>
              <a:t> et </a:t>
            </a:r>
            <a:r>
              <a:rPr lang="fr-FR" i="1" dirty="0" err="1"/>
              <a:t>Archantophoenix</a:t>
            </a:r>
            <a:r>
              <a:rPr lang="fr-FR" dirty="0"/>
              <a:t>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L’</a:t>
            </a:r>
            <a:r>
              <a:rPr lang="fr-FR" b="1" dirty="0" err="1" smtClean="0"/>
              <a:t>Inrae</a:t>
            </a:r>
            <a:r>
              <a:rPr lang="fr-FR" b="1" dirty="0" smtClean="0"/>
              <a:t> </a:t>
            </a:r>
            <a:r>
              <a:rPr lang="fr-FR" b="1" dirty="0" smtClean="0"/>
              <a:t>d’Antibes a </a:t>
            </a:r>
            <a:r>
              <a:rPr lang="fr-FR" b="1" dirty="0"/>
              <a:t>lancé une enquête à ce sujet dont les </a:t>
            </a:r>
            <a:r>
              <a:rPr lang="fr-FR" b="1" dirty="0" smtClean="0"/>
              <a:t>premiers résultats ont été publiés récemment.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851" y="546100"/>
            <a:ext cx="590433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Verdana" pitchFamily="34" charset="0"/>
              </a:rPr>
              <a:t>Lutte intégrée et retours d’expériences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412776"/>
            <a:ext cx="128001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-36512" y="2708920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Diversification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Biocontrôle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Piégeage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Détection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Inventaire</a:t>
            </a:r>
          </a:p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Gestion</a:t>
            </a:r>
          </a:p>
        </p:txBody>
      </p:sp>
    </p:spTree>
    <p:extLst>
      <p:ext uri="{BB962C8B-B14F-4D97-AF65-F5344CB8AC3E}">
        <p14:creationId xmlns:p14="http://schemas.microsoft.com/office/powerpoint/2010/main" val="23842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88640"/>
            <a:ext cx="7416824" cy="792088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ACTES DE LA 4° REUNION FRANCO-ITALIENNE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PRINCIPAUTE DE MONACO 26 NOVEMBRE 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>.  </a:t>
            </a:r>
            <a:endParaRPr lang="fr-FR" sz="17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39899" y="1268760"/>
            <a:ext cx="848057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909"/>
              </a:lnSpc>
            </a:pPr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communications des dernières rencontres du réseau Riviera Gardens sont disponibles en ligne sur les sites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du Projet Phoenix et </a:t>
            </a:r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Sauvons Nos Palmiers à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l’adresse </a:t>
            </a:r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‘Colloque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Monaco Références </a:t>
            </a:r>
            <a:r>
              <a:rPr lang="fr-F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Bibliographiques’</a:t>
            </a:r>
          </a:p>
          <a:p>
            <a:pPr algn="ctr">
              <a:lnSpc>
                <a:spcPts val="1909"/>
              </a:lnSpc>
            </a:pP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1- Charançon rouge du palmier : évolutions techniques et réglementaires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Présentation du dossier JEVI de la revue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Phytoma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d’octobre 2019 par Éric CHAPIN pour COSAVE) </a:t>
            </a:r>
          </a:p>
          <a:p>
            <a:endParaRPr lang="fr-FR" sz="1600" u="sng" dirty="0" smtClean="0">
              <a:solidFill>
                <a:srgbClr val="0C7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Bonnes Pratiques de piégeage à destination des collectivités territoriales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(Présentation du guide élaboré en collaboration avec les jardins botaniques et les collectivités des régions Corse et PACA par Robert CASTELLANA pour RIVIERA GARDENS) </a:t>
            </a:r>
          </a:p>
          <a:p>
            <a:endParaRPr lang="fr-FR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de l’arrêté de lutte du 25 juin 2019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(par Marie Odile MASSON pour le SRAL et Sébastien REGNIER pour la FREDON PACA)</a:t>
            </a: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L’utilisation de la Technique de l’Insecte Stérile (TIS) pour le contrôle du charançon rouge du palmier (</a:t>
            </a:r>
            <a:r>
              <a:rPr lang="fr-F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Rhynchophorus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ferrugineus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autour du Bassin Méditerranéen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(par Massimo CRISTOFARO pour le laboratoire italien de l’ENEA)</a:t>
            </a:r>
          </a:p>
          <a:p>
            <a:endParaRPr lang="fr-FR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Réseau de piégeage du CRP à Ajaccio : analyse des facteurs de variation des captures en 2019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(par Catherine GIGLEUX pour la FREDON CORSE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G:\Documents\ARCHIVES\WEB GALERIE\Logos palmier\Logo SNP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5383"/>
            <a:ext cx="847725" cy="85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Documents\PROJET PHOENIX\COLLOQUES\CONFERENCE Pintaud 2015\0.Logo Phoen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60" y="188640"/>
            <a:ext cx="73443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0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39899" y="1556792"/>
            <a:ext cx="848057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1600" b="1" dirty="0" smtClean="0"/>
              <a:t>6- </a:t>
            </a:r>
            <a:r>
              <a:rPr lang="fr-FR" sz="1600" b="1" dirty="0"/>
              <a:t>ARECAP/CAVEM: Démonstration de "lutte collective intégrée" contre le charançon rouge du palmier, associant </a:t>
            </a:r>
            <a:r>
              <a:rPr lang="fr-FR" sz="1600" b="1" dirty="0" err="1"/>
              <a:t>endothérapie</a:t>
            </a:r>
            <a:r>
              <a:rPr lang="fr-FR" sz="1600" b="1" dirty="0"/>
              <a:t> de masse et piégeage complémentaire</a:t>
            </a:r>
            <a:r>
              <a:rPr lang="fr-FR" sz="1600" dirty="0"/>
              <a:t> (Fabien WALICKI &amp; Frédéric FERRERO Pôle E3D/CAVEM &amp; Daniel CHABERNAUD </a:t>
            </a:r>
            <a:r>
              <a:rPr lang="fr-FR" sz="1600" dirty="0" err="1"/>
              <a:t>Propalmes</a:t>
            </a:r>
            <a:r>
              <a:rPr lang="fr-FR" sz="1600" dirty="0"/>
              <a:t> 83) </a:t>
            </a:r>
          </a:p>
          <a:p>
            <a:endParaRPr lang="fr-FR" sz="1600" u="sng" dirty="0" smtClean="0"/>
          </a:p>
          <a:p>
            <a:r>
              <a:rPr lang="fr-FR" sz="1600" b="1" dirty="0" smtClean="0"/>
              <a:t>7- </a:t>
            </a:r>
            <a:r>
              <a:rPr lang="fr-FR" sz="1600" b="1" dirty="0"/>
              <a:t>Le point sur </a:t>
            </a:r>
            <a:r>
              <a:rPr lang="fr-FR" sz="1600" b="1" dirty="0" err="1"/>
              <a:t>Beauveria</a:t>
            </a:r>
            <a:r>
              <a:rPr lang="fr-FR" sz="1600" b="1" dirty="0"/>
              <a:t> </a:t>
            </a:r>
            <a:r>
              <a:rPr lang="fr-FR" sz="1600" b="1" dirty="0" err="1"/>
              <a:t>bassiana</a:t>
            </a:r>
            <a:r>
              <a:rPr lang="fr-FR" sz="1600" b="1" dirty="0"/>
              <a:t> </a:t>
            </a:r>
            <a:r>
              <a:rPr lang="fr-FR" sz="1600" b="1" dirty="0" err="1"/>
              <a:t>Serenissim</a:t>
            </a:r>
            <a:r>
              <a:rPr lang="fr-FR" sz="1600" b="1" u="sng" dirty="0"/>
              <a:t> </a:t>
            </a:r>
            <a:r>
              <a:rPr lang="fr-FR" sz="1600" b="1" dirty="0"/>
              <a:t>® </a:t>
            </a:r>
            <a:r>
              <a:rPr lang="fr-FR" sz="1600" dirty="0"/>
              <a:t>(par Samantha BESSE pour UPL OPENAG) </a:t>
            </a:r>
          </a:p>
          <a:p>
            <a:endParaRPr lang="fr-FR" sz="1600" u="sng" dirty="0" smtClean="0"/>
          </a:p>
          <a:p>
            <a:r>
              <a:rPr lang="fr-FR" sz="1600" b="1" dirty="0" smtClean="0"/>
              <a:t>8- </a:t>
            </a:r>
            <a:r>
              <a:rPr lang="fr-FR" sz="1600" b="1" dirty="0"/>
              <a:t>Détection sismique précoce intelligente et lutte par médiateurs chimiques : une combinaison gagnante. Bilan de l’expérimentation auprès des collectivités territoriales de la région PACA</a:t>
            </a:r>
            <a:r>
              <a:rPr lang="fr-FR" sz="1600" dirty="0"/>
              <a:t> (présentation par Johan FOURNIL pour M2ILIFESCIENCE &amp; Daphné ASIKIAN pour BIOASSAYS)</a:t>
            </a:r>
          </a:p>
          <a:p>
            <a:endParaRPr lang="fr-FR" sz="1600" u="sng" dirty="0" smtClean="0"/>
          </a:p>
          <a:p>
            <a:r>
              <a:rPr lang="fr-FR" sz="1600" b="1" dirty="0" smtClean="0"/>
              <a:t>9- </a:t>
            </a:r>
            <a:r>
              <a:rPr lang="fr-FR" sz="1600" b="1" dirty="0"/>
              <a:t>Nouveau </a:t>
            </a:r>
            <a:r>
              <a:rPr lang="fr-FR" sz="1600" b="1" dirty="0" err="1"/>
              <a:t>biopesticide</a:t>
            </a:r>
            <a:r>
              <a:rPr lang="fr-FR" sz="1600" b="1" dirty="0"/>
              <a:t> contre </a:t>
            </a:r>
            <a:r>
              <a:rPr lang="fr-FR" sz="1600" b="1" i="1" dirty="0" err="1"/>
              <a:t>Rhynchophorus</a:t>
            </a:r>
            <a:r>
              <a:rPr lang="fr-FR" sz="1600" b="1" i="1" dirty="0"/>
              <a:t> </a:t>
            </a:r>
            <a:r>
              <a:rPr lang="fr-FR" sz="1600" b="1" i="1" dirty="0" err="1"/>
              <a:t>ferrugineus</a:t>
            </a:r>
            <a:r>
              <a:rPr lang="fr-FR" sz="1600" b="1" dirty="0"/>
              <a:t> à base de la souche </a:t>
            </a:r>
            <a:r>
              <a:rPr lang="fr-FR" sz="1600" b="1" i="1" dirty="0" err="1"/>
              <a:t>Beauveria</a:t>
            </a:r>
            <a:r>
              <a:rPr lang="fr-FR" sz="1600" b="1" i="1" dirty="0"/>
              <a:t> </a:t>
            </a:r>
            <a:r>
              <a:rPr lang="fr-FR" sz="1600" b="1" i="1" dirty="0" err="1"/>
              <a:t>bassiana</a:t>
            </a:r>
            <a:r>
              <a:rPr lang="fr-FR" sz="1600" b="1" dirty="0"/>
              <a:t> 203</a:t>
            </a:r>
            <a:r>
              <a:rPr lang="fr-FR" sz="1600" dirty="0"/>
              <a:t> (par Lucia LANZA pour GLEN BIOTECH)</a:t>
            </a:r>
          </a:p>
          <a:p>
            <a:endParaRPr lang="fr-FR" sz="1600" u="sng" dirty="0" smtClean="0"/>
          </a:p>
          <a:p>
            <a:r>
              <a:rPr lang="fr-FR" sz="1600" b="1" dirty="0" smtClean="0"/>
              <a:t>10- </a:t>
            </a:r>
            <a:r>
              <a:rPr lang="fr-FR" sz="1600" b="1" dirty="0"/>
              <a:t>Gestion intégrée des collections de la Villa Thuret et premiers résultats (</a:t>
            </a:r>
            <a:r>
              <a:rPr lang="fr-FR" sz="1600" dirty="0"/>
              <a:t>par Richard BELLANGER pour INRA Villa Thuret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6" name="Image 5" descr="G:\Documents\ARCHIVES\WEB GALERIE\Logos palmier\Logo SNP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5383"/>
            <a:ext cx="847725" cy="85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188640"/>
            <a:ext cx="7416824" cy="792088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ACTES DE LA 4° REUNION FRANCO-ITALIENNE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/>
              <a:t>PRINCIPAUTE DE MONACO 26 NOVEMBRE 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>.  </a:t>
            </a:r>
            <a:endParaRPr lang="fr-FR" sz="17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6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ocuments\PROJET PHOENIX\COLLOQUES\CONFERENCE Pintaud 2015\0.Logo Phoen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1028206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" y="441193"/>
            <a:ext cx="7164287" cy="83098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Network Riviera Palm Gardens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Réseau franco-italien de jardins botaniques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+mj-lt"/>
              </a:rPr>
              <a:t>Lutte Intégrée contre les ravageurs des palmiers </a:t>
            </a:r>
            <a:r>
              <a:rPr lang="fr-FR" sz="16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fr-F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5">
            <a:extLst>
              <a:ext uri="{FF2B5EF4-FFF2-40B4-BE49-F238E27FC236}">
                <a16:creationId xmlns:a16="http://schemas.microsoft.com/office/drawing/2014/main" xmlns="" id="{FD74D588-B338-4998-ACA4-3B9ADC3419E4}"/>
              </a:ext>
            </a:extLst>
          </p:cNvPr>
          <p:cNvSpPr txBox="1"/>
          <p:nvPr/>
        </p:nvSpPr>
        <p:spPr>
          <a:xfrm>
            <a:off x="2195736" y="579405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Merci pour  </a:t>
            </a:r>
            <a:r>
              <a:rPr lang="en-US" sz="2800" b="1" dirty="0" err="1" smtClean="0">
                <a:solidFill>
                  <a:srgbClr val="282F39"/>
                </a:solidFill>
                <a:latin typeface="Open Sans" panose="020B0606030504020204" pitchFamily="34" charset="0"/>
              </a:rPr>
              <a:t>votre</a:t>
            </a:r>
            <a:r>
              <a:rPr lang="en-US" sz="28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 attention</a:t>
            </a:r>
            <a:endParaRPr lang="en-GB" sz="28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object 8"/>
          <p:cNvSpPr>
            <a:spLocks noChangeArrowheads="1"/>
          </p:cNvSpPr>
          <p:nvPr/>
        </p:nvSpPr>
        <p:spPr bwMode="auto">
          <a:xfrm>
            <a:off x="7956376" y="3284984"/>
            <a:ext cx="1080120" cy="10149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G:\Documents\PALMIER\CONF Riviera &amp; palmlandscape\Peintres Picasso 1958 La baie de Can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1988840"/>
            <a:ext cx="5940152" cy="37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76"/>
            <a:ext cx="9144000" cy="68482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/>
          <p:cNvSpPr/>
          <p:nvPr/>
        </p:nvSpPr>
        <p:spPr>
          <a:xfrm>
            <a:off x="2874" y="4407854"/>
            <a:ext cx="9118601" cy="245416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3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1" y="546101"/>
            <a:ext cx="4971208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3" rIns="91428" bIns="45713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Riviera Gardens &amp; Lutte Intégrée</a:t>
            </a:r>
          </a:p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Cannes 2022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4717" y="2060848"/>
            <a:ext cx="86409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 smtClean="0">
                <a:solidFill>
                  <a:srgbClr val="039FD0"/>
                </a:solidFill>
              </a:rPr>
              <a:t>Les objectifs de l’association</a:t>
            </a:r>
            <a:endParaRPr lang="fr-FR" b="1" dirty="0">
              <a:solidFill>
                <a:srgbClr val="039FD0"/>
              </a:solidFill>
            </a:endParaRPr>
          </a:p>
          <a:p>
            <a:pPr algn="just"/>
            <a:endParaRPr lang="fr-FR" dirty="0"/>
          </a:p>
          <a:p>
            <a:pPr algn="just"/>
            <a:r>
              <a:rPr lang="fr-FR" dirty="0"/>
              <a:t>L’association Sauvons Nos Palmiers (SNP) a été créée en 2011. Son but premier était de représenter les propriétaires de palmiers de la Côte d’Azur, suite à la constatation des ravages causés par le charançon rouge </a:t>
            </a:r>
            <a:r>
              <a:rPr lang="fr-FR" dirty="0" smtClean="0"/>
              <a:t>depuis </a:t>
            </a:r>
            <a:r>
              <a:rPr lang="fr-FR" dirty="0"/>
              <a:t>2008. </a:t>
            </a:r>
            <a:endParaRPr lang="fr-FR" dirty="0" smtClean="0"/>
          </a:p>
          <a:p>
            <a:endParaRPr lang="fr-FR" dirty="0"/>
          </a:p>
          <a:p>
            <a:pPr algn="just"/>
            <a:r>
              <a:rPr lang="fr-FR" dirty="0" smtClean="0"/>
              <a:t>Les </a:t>
            </a:r>
            <a:r>
              <a:rPr lang="fr-FR" dirty="0"/>
              <a:t>actions de SNP ne se sont pas limitées au seul charançon rouge, mais à tous les ravageurs du palmier, notamment le papillon </a:t>
            </a:r>
            <a:r>
              <a:rPr lang="fr-FR" dirty="0" err="1"/>
              <a:t>palmivore</a:t>
            </a:r>
            <a:r>
              <a:rPr lang="fr-FR" dirty="0"/>
              <a:t> </a:t>
            </a:r>
            <a:r>
              <a:rPr lang="fr-FR" i="1" dirty="0" err="1"/>
              <a:t>Paysandisia</a:t>
            </a:r>
            <a:r>
              <a:rPr lang="fr-FR" i="1" dirty="0"/>
              <a:t> </a:t>
            </a:r>
            <a:r>
              <a:rPr lang="fr-FR" i="1" dirty="0" err="1"/>
              <a:t>Archon</a:t>
            </a:r>
            <a:r>
              <a:rPr lang="fr-FR" dirty="0"/>
              <a:t>. </a:t>
            </a:r>
            <a:endParaRPr lang="fr-FR" dirty="0" smtClean="0"/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6" name="object 8"/>
          <p:cNvSpPr>
            <a:spLocks noChangeArrowheads="1"/>
          </p:cNvSpPr>
          <p:nvPr/>
        </p:nvSpPr>
        <p:spPr bwMode="auto">
          <a:xfrm>
            <a:off x="8100392" y="5877272"/>
            <a:ext cx="792088" cy="8640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924" y="546101"/>
            <a:ext cx="5583235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Riviera Gardens &amp; Lutte Intégrée</a:t>
            </a:r>
          </a:p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Cannes 2022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4717" y="1628801"/>
            <a:ext cx="86409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 smtClean="0">
                <a:solidFill>
                  <a:srgbClr val="039FD0"/>
                </a:solidFill>
              </a:rPr>
              <a:t>Le soutien aux propriétaires</a:t>
            </a:r>
            <a:endParaRPr lang="fr-FR" b="1" dirty="0">
              <a:solidFill>
                <a:srgbClr val="039FD0"/>
              </a:solidFill>
            </a:endParaRP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Sauvons </a:t>
            </a:r>
            <a:r>
              <a:rPr lang="fr-FR" dirty="0"/>
              <a:t>Nos Palmiers a eu pour objectif de représenter ses membres et leurs intérêts auprès des pouvoirs publics grâce à des relations avec la presse, les collectivités locales et les administrations en général.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conseil aux adhérents en matière de lutte et de prévention contre les ravageurs du palmier est resté  central pour l’association.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Une veille documentaire et bibliographique sur le thème de la défense du palmier et sur les évolutions de la réglementation a été régulièrement publiée sur son site web ( 2011 à 2020).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L'association continue de proposer des pièges MFT et des phéromones M2 ILS</a:t>
            </a:r>
          </a:p>
        </p:txBody>
      </p:sp>
      <p:sp>
        <p:nvSpPr>
          <p:cNvPr id="7" name="object 8"/>
          <p:cNvSpPr>
            <a:spLocks noChangeArrowheads="1"/>
          </p:cNvSpPr>
          <p:nvPr/>
        </p:nvSpPr>
        <p:spPr bwMode="auto">
          <a:xfrm>
            <a:off x="8100392" y="5877272"/>
            <a:ext cx="792088" cy="8640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924" y="546101"/>
            <a:ext cx="5799259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3" rIns="91428" bIns="45713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Riviera Gardens &amp; Lutte Intégrée</a:t>
            </a:r>
          </a:p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Cannes 2022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4717" y="1844825"/>
            <a:ext cx="864096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 smtClean="0">
                <a:solidFill>
                  <a:srgbClr val="039FD0"/>
                </a:solidFill>
              </a:rPr>
              <a:t>Les principales réalisations</a:t>
            </a:r>
            <a:endParaRPr lang="fr-FR" b="1" dirty="0">
              <a:solidFill>
                <a:srgbClr val="039FD0"/>
              </a:solidFill>
            </a:endParaRPr>
          </a:p>
          <a:p>
            <a:pPr algn="just"/>
            <a:endParaRPr lang="fr-FR" dirty="0"/>
          </a:p>
          <a:p>
            <a:pPr algn="just"/>
            <a:r>
              <a:rPr lang="fr-FR" dirty="0"/>
              <a:t>Sauvons Nos Palmiers s’est </a:t>
            </a:r>
            <a:r>
              <a:rPr lang="fr-FR" dirty="0" smtClean="0"/>
              <a:t>investie </a:t>
            </a:r>
            <a:r>
              <a:rPr lang="fr-FR" dirty="0"/>
              <a:t>dans la publication d’articles et dans la recherche et la promotion de solutions innovantes de lutte contre les ravageurs.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L’emploi </a:t>
            </a:r>
            <a:r>
              <a:rPr lang="fr-FR" dirty="0"/>
              <a:t>du piégeage massif est un moyen de lutte que SNP a </a:t>
            </a:r>
            <a:r>
              <a:rPr lang="fr-FR" dirty="0" smtClean="0"/>
              <a:t>plus particulièrement cherché </a:t>
            </a:r>
            <a:r>
              <a:rPr lang="fr-FR" dirty="0"/>
              <a:t>à promouvoir en diffusant des pièges à </a:t>
            </a:r>
            <a:r>
              <a:rPr lang="fr-FR" dirty="0" smtClean="0"/>
              <a:t>phéromones, </a:t>
            </a:r>
            <a:r>
              <a:rPr lang="fr-FR" dirty="0"/>
              <a:t>en collaboration avec la firme M2i Life Science, une firme qui développe activement le biocontrôle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SNP a enfin largement contribué aux initiatives internationales de mise en œuvre en France de la stratégie dite de Lutte Intégrée privilégiée par la FAO.</a:t>
            </a:r>
            <a:endParaRPr lang="fr-FR" dirty="0"/>
          </a:p>
          <a:p>
            <a:endParaRPr lang="fr-FR" dirty="0"/>
          </a:p>
        </p:txBody>
      </p:sp>
      <p:sp>
        <p:nvSpPr>
          <p:cNvPr id="7" name="object 8"/>
          <p:cNvSpPr>
            <a:spLocks noChangeArrowheads="1"/>
          </p:cNvSpPr>
          <p:nvPr/>
        </p:nvSpPr>
        <p:spPr bwMode="auto">
          <a:xfrm>
            <a:off x="8100392" y="5877272"/>
            <a:ext cx="792088" cy="8640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ocuments\RIVIERA GARDENS\Logos Partenariat\0.Logo Phoen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45" y="785058"/>
            <a:ext cx="3871739" cy="37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494116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RECHERCHE</a:t>
            </a:r>
          </a:p>
          <a:p>
            <a:pPr algn="ctr"/>
            <a:endParaRPr lang="fr-FR" dirty="0"/>
          </a:p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LE PROJET PHOENIX EST UN PROJET DE RECHERCHE CONSACRE AUX PALMIERS DU GENRE PHOENIX. IL A ETE INITIE EN 2007 PAR LE CENTRE DE RECHERCHES SUR LE PATRIMOINE (CRP) POUR L’ITALIE ET PAR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L’INSTITUT DE RECHERCHE POUR LE DEVELOPPEMENT (IRD) POUR LA FRANCE. 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7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520" y="1700808"/>
            <a:ext cx="86409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79976" tIns="179976" rIns="179976" bIns="179976"/>
          <a:lstStyle/>
          <a:p>
            <a:pPr algn="just"/>
            <a:r>
              <a:rPr lang="fr-FR" b="1" dirty="0">
                <a:solidFill>
                  <a:srgbClr val="039FD0"/>
                </a:solidFill>
              </a:rPr>
              <a:t>Le réseau Riviera </a:t>
            </a:r>
            <a:r>
              <a:rPr lang="fr-FR" b="1" dirty="0" smtClean="0">
                <a:solidFill>
                  <a:srgbClr val="039FD0"/>
                </a:solidFill>
              </a:rPr>
              <a:t>Gardens et la lutte intégrée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Le </a:t>
            </a:r>
            <a:r>
              <a:rPr lang="fr-FR" dirty="0"/>
              <a:t>réseau Riviera Gardens </a:t>
            </a:r>
            <a:r>
              <a:rPr lang="fr-FR" dirty="0" smtClean="0"/>
              <a:t>a vu le jour en 2015 à l’initiative du Projet Phoenix. Il rassemblait les principaux </a:t>
            </a:r>
            <a:r>
              <a:rPr lang="fr-FR" dirty="0"/>
              <a:t>jardins botaniques de la Riviera </a:t>
            </a:r>
            <a:r>
              <a:rPr lang="fr-FR" dirty="0" smtClean="0"/>
              <a:t>franco-italienne autour de la </a:t>
            </a:r>
            <a:r>
              <a:rPr lang="fr-FR" dirty="0"/>
              <a:t>mise en commun de leurs expériences et de celles de leurs </a:t>
            </a:r>
            <a:r>
              <a:rPr lang="fr-FR" dirty="0" smtClean="0"/>
              <a:t>partenaires. 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Le réseau a </a:t>
            </a:r>
            <a:r>
              <a:rPr lang="fr-FR" b="1" dirty="0" smtClean="0"/>
              <a:t>appuyé en </a:t>
            </a:r>
            <a:r>
              <a:rPr lang="fr-FR" b="1" dirty="0"/>
              <a:t>2017 </a:t>
            </a:r>
            <a:r>
              <a:rPr lang="fr-FR" b="1" dirty="0" smtClean="0"/>
              <a:t>la </a:t>
            </a:r>
            <a:r>
              <a:rPr lang="fr-FR" b="1" dirty="0"/>
              <a:t>demande de la FAO, puis de l’Anses, de mettre en œuvre une stratégie de lutte intégrée (Integrated Pest Management) correspondant aux standards internationaux en vigueur.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La lutte intégrée </a:t>
            </a:r>
            <a:r>
              <a:rPr lang="fr-FR" dirty="0" smtClean="0"/>
              <a:t>est </a:t>
            </a:r>
            <a:r>
              <a:rPr lang="fr-FR" dirty="0"/>
              <a:t>une norme internationale en matière de gestion des ravageurs. </a:t>
            </a:r>
            <a:r>
              <a:rPr lang="fr-FR" dirty="0" smtClean="0"/>
              <a:t>Elle consiste à faire </a:t>
            </a:r>
            <a:r>
              <a:rPr lang="fr-FR" dirty="0"/>
              <a:t>appel à toutes les techniques existantes, en fonction du contexte et en cherchant à limiter l’utilisation de la lutte chimique au profit des produits de bio contrôle. </a:t>
            </a:r>
          </a:p>
        </p:txBody>
      </p:sp>
      <p:pic>
        <p:nvPicPr>
          <p:cNvPr id="6" name="Picture 2" descr="G:\Documents\PROJET PHOENIX\COLLOQUES\CONFERENCE Pintaud 2015\0.Logo Phoen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60" y="5843849"/>
            <a:ext cx="881320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851" y="546101"/>
            <a:ext cx="4971208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3" rIns="91428" bIns="45713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Riviera Gardens &amp; Lutte Intégrée</a:t>
            </a:r>
          </a:p>
          <a:p>
            <a:r>
              <a:rPr lang="fr-FR" sz="2000" b="1" dirty="0">
                <a:solidFill>
                  <a:schemeClr val="bg1"/>
                </a:solidFill>
                <a:latin typeface="Verdana" pitchFamily="34" charset="0"/>
              </a:rPr>
              <a:t>Cannes 2022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1" descr="ghj rte rtergh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03394"/>
            <a:ext cx="8428046" cy="47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5484897" y="2348880"/>
            <a:ext cx="3361089" cy="523206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r>
              <a:rPr lang="fr-FR" sz="1400" b="1" dirty="0" err="1">
                <a:solidFill>
                  <a:srgbClr val="039FD0"/>
                </a:solidFill>
              </a:rPr>
              <a:t>Giardino</a:t>
            </a:r>
            <a:r>
              <a:rPr lang="fr-FR" sz="1400" b="1" dirty="0">
                <a:solidFill>
                  <a:srgbClr val="039FD0"/>
                </a:solidFill>
              </a:rPr>
              <a:t> </a:t>
            </a:r>
            <a:r>
              <a:rPr lang="fr-FR" sz="1400" b="1" dirty="0" smtClean="0">
                <a:solidFill>
                  <a:srgbClr val="039FD0"/>
                </a:solidFill>
              </a:rPr>
              <a:t>Phoenix (Bordighera)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>
                <a:solidFill>
                  <a:srgbClr val="039FD0"/>
                </a:solidFill>
              </a:rPr>
              <a:t>Collection historique de P. </a:t>
            </a:r>
            <a:r>
              <a:rPr lang="fr-FR" sz="1400" b="1" dirty="0" err="1">
                <a:solidFill>
                  <a:srgbClr val="039FD0"/>
                </a:solidFill>
              </a:rPr>
              <a:t>dactylifera</a:t>
            </a:r>
            <a:endParaRPr lang="fr-FR" sz="1400" b="1" dirty="0">
              <a:solidFill>
                <a:srgbClr val="039FD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11144" y="3140968"/>
            <a:ext cx="1784444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r-FR" sz="1400" b="1" dirty="0" err="1">
                <a:solidFill>
                  <a:srgbClr val="039FD0"/>
                </a:solidFill>
              </a:rPr>
              <a:t>Giardino</a:t>
            </a:r>
            <a:r>
              <a:rPr lang="fr-FR" sz="1400" b="1" dirty="0">
                <a:solidFill>
                  <a:srgbClr val="039FD0"/>
                </a:solidFill>
              </a:rPr>
              <a:t> </a:t>
            </a:r>
            <a:r>
              <a:rPr lang="fr-FR" sz="1400" b="1" dirty="0" smtClean="0">
                <a:solidFill>
                  <a:srgbClr val="039FD0"/>
                </a:solidFill>
              </a:rPr>
              <a:t>Brin (Bordighera)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>
                <a:solidFill>
                  <a:srgbClr val="039FD0"/>
                </a:solidFill>
              </a:rPr>
              <a:t>Collection de P. </a:t>
            </a:r>
            <a:r>
              <a:rPr lang="fr-FR" sz="1400" b="1" dirty="0" err="1">
                <a:solidFill>
                  <a:srgbClr val="039FD0"/>
                </a:solidFill>
              </a:rPr>
              <a:t>canariensis</a:t>
            </a:r>
            <a:endParaRPr lang="fr-FR" sz="1400" b="1" dirty="0">
              <a:solidFill>
                <a:srgbClr val="039FD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66023" y="4365104"/>
            <a:ext cx="1942481" cy="95409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r-FR" sz="1400" b="1" dirty="0" err="1">
                <a:solidFill>
                  <a:srgbClr val="039FD0"/>
                </a:solidFill>
              </a:rPr>
              <a:t>Giardini</a:t>
            </a:r>
            <a:r>
              <a:rPr lang="fr-FR" sz="1400" b="1" dirty="0">
                <a:solidFill>
                  <a:srgbClr val="039FD0"/>
                </a:solidFill>
              </a:rPr>
              <a:t> </a:t>
            </a:r>
            <a:r>
              <a:rPr lang="fr-FR" sz="1400" b="1" dirty="0" err="1" smtClean="0">
                <a:solidFill>
                  <a:srgbClr val="039FD0"/>
                </a:solidFill>
              </a:rPr>
              <a:t>Hanbury</a:t>
            </a:r>
            <a:r>
              <a:rPr lang="fr-FR" sz="1400" b="1" dirty="0" smtClean="0">
                <a:solidFill>
                  <a:srgbClr val="039FD0"/>
                </a:solidFill>
              </a:rPr>
              <a:t> (Vintimille)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 err="1">
                <a:solidFill>
                  <a:srgbClr val="039FD0"/>
                </a:solidFill>
              </a:rPr>
              <a:t>Universita</a:t>
            </a:r>
            <a:r>
              <a:rPr lang="fr-FR" sz="1400" b="1" dirty="0">
                <a:solidFill>
                  <a:srgbClr val="039FD0"/>
                </a:solidFill>
              </a:rPr>
              <a:t> di Genova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79712" y="1753666"/>
            <a:ext cx="3356985" cy="523206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r>
              <a:rPr lang="fr-FR" sz="1400" b="1" dirty="0">
                <a:solidFill>
                  <a:srgbClr val="039FD0"/>
                </a:solidFill>
              </a:rPr>
              <a:t>Val </a:t>
            </a:r>
            <a:r>
              <a:rPr lang="fr-FR" sz="1400" b="1" dirty="0" err="1" smtClean="0">
                <a:solidFill>
                  <a:srgbClr val="039FD0"/>
                </a:solidFill>
              </a:rPr>
              <a:t>Rahmeh</a:t>
            </a:r>
            <a:r>
              <a:rPr lang="fr-FR" sz="1400" b="1" dirty="0" smtClean="0">
                <a:solidFill>
                  <a:srgbClr val="039FD0"/>
                </a:solidFill>
              </a:rPr>
              <a:t> (Menton)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>
                <a:solidFill>
                  <a:srgbClr val="039FD0"/>
                </a:solidFill>
              </a:rPr>
              <a:t>Museum National d’Histoire Naturelle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7148" y="4725144"/>
            <a:ext cx="2692684" cy="73865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r-FR" sz="1400" b="1" dirty="0">
                <a:solidFill>
                  <a:srgbClr val="039FD0"/>
                </a:solidFill>
              </a:rPr>
              <a:t>Jardin des </a:t>
            </a:r>
            <a:r>
              <a:rPr lang="fr-FR" sz="1400" b="1" dirty="0" smtClean="0">
                <a:solidFill>
                  <a:srgbClr val="039FD0"/>
                </a:solidFill>
              </a:rPr>
              <a:t>Cèdres </a:t>
            </a:r>
          </a:p>
          <a:p>
            <a:r>
              <a:rPr lang="fr-FR" sz="1400" b="1" dirty="0" smtClean="0">
                <a:solidFill>
                  <a:srgbClr val="039FD0"/>
                </a:solidFill>
              </a:rPr>
              <a:t>(St Jean Cap-Ferrat)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>
                <a:solidFill>
                  <a:srgbClr val="039FD0"/>
                </a:solidFill>
              </a:rPr>
              <a:t>Jardin d’acclimatation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2439840"/>
            <a:ext cx="1800200" cy="138498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r-FR" sz="1400" b="1" dirty="0">
                <a:solidFill>
                  <a:srgbClr val="039FD0"/>
                </a:solidFill>
              </a:rPr>
              <a:t>Villa </a:t>
            </a:r>
            <a:r>
              <a:rPr lang="fr-FR" sz="1400" b="1" dirty="0" smtClean="0">
                <a:solidFill>
                  <a:srgbClr val="039FD0"/>
                </a:solidFill>
              </a:rPr>
              <a:t>Thuret (Antibes)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>
                <a:solidFill>
                  <a:srgbClr val="039FD0"/>
                </a:solidFill>
              </a:rPr>
              <a:t>Institut </a:t>
            </a:r>
            <a:r>
              <a:rPr lang="fr-FR" sz="1400" b="1" dirty="0" smtClean="0">
                <a:solidFill>
                  <a:srgbClr val="039FD0"/>
                </a:solidFill>
              </a:rPr>
              <a:t>National </a:t>
            </a:r>
            <a:r>
              <a:rPr lang="fr-FR" sz="1400" b="1" dirty="0">
                <a:solidFill>
                  <a:srgbClr val="039FD0"/>
                </a:solidFill>
              </a:rPr>
              <a:t>de </a:t>
            </a:r>
            <a:r>
              <a:rPr lang="fr-FR" sz="1400" b="1" dirty="0" smtClean="0">
                <a:solidFill>
                  <a:srgbClr val="039FD0"/>
                </a:solidFill>
              </a:rPr>
              <a:t>Recherche </a:t>
            </a:r>
            <a:r>
              <a:rPr lang="fr-FR" sz="1400" b="1" dirty="0">
                <a:solidFill>
                  <a:srgbClr val="039FD0"/>
                </a:solidFill>
              </a:rPr>
              <a:t>pour </a:t>
            </a:r>
            <a:r>
              <a:rPr lang="fr-FR" sz="1400" b="1" dirty="0" smtClean="0">
                <a:solidFill>
                  <a:srgbClr val="039FD0"/>
                </a:solidFill>
              </a:rPr>
              <a:t>l’Agriculture et l’Environnement</a:t>
            </a:r>
            <a:endParaRPr lang="fr-FR" sz="1400" b="1" dirty="0">
              <a:solidFill>
                <a:srgbClr val="039FD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02117" y="5805264"/>
            <a:ext cx="2093819" cy="523206"/>
          </a:xfrm>
          <a:prstGeom prst="rect">
            <a:avLst/>
          </a:prstGeom>
          <a:noFill/>
        </p:spPr>
        <p:txBody>
          <a:bodyPr wrap="none" lIns="91428" tIns="45713" rIns="91428" bIns="45713" rtlCol="0">
            <a:spAutoFit/>
          </a:bodyPr>
          <a:lstStyle/>
          <a:p>
            <a:r>
              <a:rPr lang="fr-FR" sz="1400" b="1" dirty="0">
                <a:solidFill>
                  <a:srgbClr val="039FD0"/>
                </a:solidFill>
              </a:rPr>
              <a:t>Villa </a:t>
            </a:r>
            <a:r>
              <a:rPr lang="fr-FR" sz="1400" b="1" dirty="0" err="1" smtClean="0">
                <a:solidFill>
                  <a:srgbClr val="039FD0"/>
                </a:solidFill>
              </a:rPr>
              <a:t>Caryota</a:t>
            </a:r>
            <a:r>
              <a:rPr lang="fr-FR" sz="1400" b="1" dirty="0" smtClean="0">
                <a:solidFill>
                  <a:srgbClr val="039FD0"/>
                </a:solidFill>
              </a:rPr>
              <a:t> (Fréjus)</a:t>
            </a:r>
            <a:endParaRPr lang="fr-FR" sz="1400" b="1" dirty="0">
              <a:solidFill>
                <a:srgbClr val="039FD0"/>
              </a:solidFill>
            </a:endParaRPr>
          </a:p>
          <a:p>
            <a:r>
              <a:rPr lang="fr-FR" sz="1400" b="1" dirty="0" smtClean="0">
                <a:solidFill>
                  <a:srgbClr val="039FD0"/>
                </a:solidFill>
              </a:rPr>
              <a:t>Collection de </a:t>
            </a:r>
            <a:r>
              <a:rPr lang="fr-FR" sz="1400" b="1" dirty="0">
                <a:solidFill>
                  <a:srgbClr val="039FD0"/>
                </a:solidFill>
              </a:rPr>
              <a:t>palmiers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40152" y="5642678"/>
            <a:ext cx="2882662" cy="73865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fr-FR" sz="1400" b="1" dirty="0">
                <a:solidFill>
                  <a:srgbClr val="039FD0"/>
                </a:solidFill>
              </a:rPr>
              <a:t>Parc National </a:t>
            </a:r>
            <a:r>
              <a:rPr lang="fr-FR" sz="1400" b="1" dirty="0" smtClean="0">
                <a:solidFill>
                  <a:srgbClr val="039FD0"/>
                </a:solidFill>
              </a:rPr>
              <a:t>de Port </a:t>
            </a:r>
            <a:r>
              <a:rPr lang="fr-FR" sz="1400" b="1" dirty="0">
                <a:solidFill>
                  <a:srgbClr val="039FD0"/>
                </a:solidFill>
              </a:rPr>
              <a:t>Cros</a:t>
            </a:r>
          </a:p>
          <a:p>
            <a:r>
              <a:rPr lang="fr-FR" sz="1400" b="1" dirty="0">
                <a:solidFill>
                  <a:srgbClr val="039FD0"/>
                </a:solidFill>
              </a:rPr>
              <a:t>Collections </a:t>
            </a:r>
            <a:r>
              <a:rPr lang="fr-FR" sz="1400" b="1" dirty="0" smtClean="0">
                <a:solidFill>
                  <a:srgbClr val="039FD0"/>
                </a:solidFill>
              </a:rPr>
              <a:t>variétales de P. </a:t>
            </a:r>
            <a:r>
              <a:rPr lang="fr-FR" sz="1400" b="1" dirty="0" err="1" smtClean="0">
                <a:solidFill>
                  <a:srgbClr val="039FD0"/>
                </a:solidFill>
              </a:rPr>
              <a:t>dactylifera</a:t>
            </a:r>
            <a:r>
              <a:rPr lang="fr-FR" sz="1400" b="1" dirty="0" smtClean="0">
                <a:solidFill>
                  <a:srgbClr val="039FD0"/>
                </a:solidFill>
              </a:rPr>
              <a:t> et </a:t>
            </a:r>
            <a:r>
              <a:rPr lang="fr-FR" sz="1400" b="1" dirty="0" err="1" smtClean="0">
                <a:solidFill>
                  <a:srgbClr val="039FD0"/>
                </a:solidFill>
              </a:rPr>
              <a:t>canariensis</a:t>
            </a:r>
            <a:endParaRPr lang="fr-FR" sz="1400" b="1" dirty="0">
              <a:solidFill>
                <a:srgbClr val="039FD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48682"/>
            <a:ext cx="5904656" cy="646317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Le réseau franco-italien de jardins botaniques Riviera Gardens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548682"/>
            <a:ext cx="5904656" cy="646317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Verdana" pitchFamily="34" charset="0"/>
              </a:rPr>
              <a:t>Bilan des six piliers de la lutte intégrée conduite sur la Riviera franco-italienne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7733"/>
            <a:ext cx="8568952" cy="503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1377</Words>
  <Application>Microsoft Office PowerPoint</Application>
  <PresentationFormat>Affichage à l'écran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Modèle par défaut</vt:lpstr>
      <vt:lpstr>Débit</vt:lpstr>
      <vt:lpstr>1_Débit</vt:lpstr>
      <vt:lpstr>Showeet theme (white bkgd)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Computers Network</dc:title>
  <dc:creator>www.powerpointstyles.com</dc:creator>
  <cp:lastModifiedBy>robert</cp:lastModifiedBy>
  <cp:revision>590</cp:revision>
  <dcterms:created xsi:type="dcterms:W3CDTF">2009-03-23T15:23:24Z</dcterms:created>
  <dcterms:modified xsi:type="dcterms:W3CDTF">2022-11-09T12:53:01Z</dcterms:modified>
</cp:coreProperties>
</file>